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6" r:id="rId23"/>
    <p:sldId id="274" r:id="rId24"/>
    <p:sldId id="275"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9" autoAdjust="0"/>
    <p:restoredTop sz="86355" autoAdjust="0"/>
  </p:normalViewPr>
  <p:slideViewPr>
    <p:cSldViewPr snapToGrid="0">
      <p:cViewPr varScale="1">
        <p:scale>
          <a:sx n="64" d="100"/>
          <a:sy n="64" d="100"/>
        </p:scale>
        <p:origin x="180" y="7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nl-NL" smtClean="0"/>
              <a:t>Klik om de stijl te bewerken</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3/31/2016</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pPr/>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1B80C674-7DFC-42FE-B9CD-82963CDB1557}" type="datetimeFigureOut">
              <a:rPr lang="en-US" dirty="0"/>
              <a:t>3/31/2016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nl-NL" smtClean="0"/>
              <a:t>Klik om de stijl te bewerken</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2076456F-F47D-4F25-8053-2A695DA0CA7D}" type="datetimeFigureOut">
              <a:rPr lang="en-US" dirty="0"/>
              <a:t>3/31/2016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nl-NL" smtClean="0"/>
              <a:t>Klik om de stijl te bewerken</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5D6C7379-69CC-4837-9905-BEBA22830C8A}" type="datetimeFigureOut">
              <a:rPr lang="en-US" dirty="0"/>
              <a:t>3/31/2016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nl-NL" smtClean="0"/>
              <a:t>Klik om de stijl te bewerken</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49EB8B7E-8AEE-4F10-BFEE-C999AD004D36}" type="datetimeFigureOut">
              <a:rPr lang="en-US" dirty="0"/>
              <a:t>3/31/2016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nl-NL" smtClean="0"/>
              <a:t>Klik om de stijl te bewerken</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nl-NL" smtClean="0"/>
              <a:t>Klik om de modelstijlen te bewerken</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nl-NL" smtClean="0"/>
              <a:t>Klik om de modelstijlen te bewerken</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fld id="{8668F3F9-58BC-440B-B37B-805B9055EF92}" type="datetimeFigureOut">
              <a:rPr lang="en-US" dirty="0"/>
              <a:t>3/31/2016</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nl-NL" smtClean="0"/>
              <a:t>Klik om de stijl te bewerken</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fld id="{0D5A53AF-48EA-489D-8260-9DCAB666386A}" type="datetimeFigureOut">
              <a:rPr lang="en-US" dirty="0"/>
              <a:t>3/31/2016</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3/31/2016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3/31/2016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3/31/2016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nl-NL" smtClean="0"/>
              <a:t>Klik om de stijl te bewerken</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3/31/2016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3/31/2016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120000" y="2505075"/>
            <a:ext cx="5025216"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nl-NL" smtClean="0"/>
              <a:t>Klik om de modelstijlen te bewerken</a:t>
            </a:r>
          </a:p>
        </p:txBody>
      </p:sp>
      <p:sp>
        <p:nvSpPr>
          <p:cNvPr id="6" name="Content Placeholder 5"/>
          <p:cNvSpPr>
            <a:spLocks noGrp="1"/>
          </p:cNvSpPr>
          <p:nvPr>
            <p:ph sz="quarter" idx="4"/>
          </p:nvPr>
        </p:nvSpPr>
        <p:spPr>
          <a:xfrm>
            <a:off x="6319840" y="2505075"/>
            <a:ext cx="5035548"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3/31/2016</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3/31/2016</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3/31/2016</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F7D1BD23-6E54-4D9D-AD88-A2813C73CC25}" type="datetimeFigureOut">
              <a:rPr lang="en-US" dirty="0"/>
              <a:t>3/31/2016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1471A834-4F3C-4AF9-9C74-05EC35A0F292}" type="datetimeFigureOut">
              <a:rPr lang="en-US" dirty="0"/>
              <a:t>3/31/2016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3/31/2016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r>
              <a:rPr lang="en-US" dirty="0"/>
              <a:t>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‹nr.›</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smtClean="0"/>
              <a:t>Plantenveredeling</a:t>
            </a:r>
            <a:endParaRPr lang="nl-NL" dirty="0"/>
          </a:p>
        </p:txBody>
      </p:sp>
      <p:sp>
        <p:nvSpPr>
          <p:cNvPr id="3" name="Ondertitel 2"/>
          <p:cNvSpPr>
            <a:spLocks noGrp="1"/>
          </p:cNvSpPr>
          <p:nvPr>
            <p:ph type="subTitle" idx="1"/>
          </p:nvPr>
        </p:nvSpPr>
        <p:spPr/>
        <p:txBody>
          <a:bodyPr/>
          <a:lstStyle/>
          <a:p>
            <a:r>
              <a:rPr lang="nl-NL" dirty="0" smtClean="0"/>
              <a:t>Plantlijst 401-420</a:t>
            </a:r>
            <a:endParaRPr lang="nl-NL" dirty="0"/>
          </a:p>
        </p:txBody>
      </p:sp>
    </p:spTree>
    <p:extLst>
      <p:ext uri="{BB962C8B-B14F-4D97-AF65-F5344CB8AC3E}">
        <p14:creationId xmlns:p14="http://schemas.microsoft.com/office/powerpoint/2010/main" val="259467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9. Saxifraga x </a:t>
            </a:r>
            <a:r>
              <a:rPr lang="nl-NL" dirty="0" err="1" smtClean="0"/>
              <a:t>arendsii</a:t>
            </a:r>
            <a:r>
              <a:rPr lang="nl-NL" dirty="0" smtClean="0"/>
              <a:t> ‘</a:t>
            </a:r>
            <a:r>
              <a:rPr lang="nl-NL" dirty="0"/>
              <a:t>T</a:t>
            </a:r>
            <a:r>
              <a:rPr lang="nl-NL" dirty="0" smtClean="0"/>
              <a:t>OURAN White’</a:t>
            </a:r>
            <a:endParaRPr lang="nl-NL" dirty="0"/>
          </a:p>
        </p:txBody>
      </p:sp>
      <p:sp>
        <p:nvSpPr>
          <p:cNvPr id="3" name="Tijdelijke aanduiding voor inhoud 2"/>
          <p:cNvSpPr>
            <a:spLocks noGrp="1"/>
          </p:cNvSpPr>
          <p:nvPr>
            <p:ph idx="1"/>
          </p:nvPr>
        </p:nvSpPr>
        <p:spPr>
          <a:xfrm>
            <a:off x="1120000" y="1825625"/>
            <a:ext cx="4623977" cy="4351338"/>
          </a:xfrm>
        </p:spPr>
        <p:txBody>
          <a:bodyPr>
            <a:normAutofit fontScale="70000" lnSpcReduction="20000"/>
          </a:bodyPr>
          <a:lstStyle/>
          <a:p>
            <a:pPr marL="0" indent="0">
              <a:buNone/>
            </a:pPr>
            <a:r>
              <a:rPr lang="nl-NL" dirty="0" smtClean="0"/>
              <a:t>Steenbreek </a:t>
            </a:r>
            <a:endParaRPr lang="nl-NL" dirty="0"/>
          </a:p>
          <a:p>
            <a:r>
              <a:rPr lang="nl-NL" dirty="0"/>
              <a:t>Familie </a:t>
            </a:r>
            <a:r>
              <a:rPr lang="nl-NL" dirty="0" err="1"/>
              <a:t>Saxifragaceae</a:t>
            </a:r>
            <a:r>
              <a:rPr lang="nl-NL" dirty="0"/>
              <a:t> (steenbreekfamilie) </a:t>
            </a:r>
          </a:p>
          <a:p>
            <a:r>
              <a:rPr lang="nl-NL" dirty="0" smtClean="0"/>
              <a:t>Groeihoogte </a:t>
            </a:r>
            <a:r>
              <a:rPr lang="nl-NL" dirty="0"/>
              <a:t>max. 10 - 20 cm </a:t>
            </a:r>
          </a:p>
          <a:p>
            <a:r>
              <a:rPr lang="nl-NL" dirty="0"/>
              <a:t>Bloeimaand April, Mei </a:t>
            </a:r>
          </a:p>
          <a:p>
            <a:r>
              <a:rPr lang="nl-NL" dirty="0"/>
              <a:t>Bloeikleur Wit </a:t>
            </a:r>
          </a:p>
          <a:p>
            <a:r>
              <a:rPr lang="nl-NL" dirty="0" smtClean="0"/>
              <a:t>Wintergroen </a:t>
            </a:r>
          </a:p>
          <a:p>
            <a:r>
              <a:rPr lang="nl-NL" dirty="0" smtClean="0"/>
              <a:t>Goed </a:t>
            </a:r>
            <a:r>
              <a:rPr lang="nl-NL" dirty="0"/>
              <a:t>winterhard </a:t>
            </a:r>
          </a:p>
          <a:p>
            <a:r>
              <a:rPr lang="nl-NL" dirty="0" smtClean="0"/>
              <a:t>Normale </a:t>
            </a:r>
            <a:r>
              <a:rPr lang="nl-NL" dirty="0"/>
              <a:t>bodem, Stenige bodem </a:t>
            </a:r>
          </a:p>
          <a:p>
            <a:r>
              <a:rPr lang="nl-NL" dirty="0" smtClean="0"/>
              <a:t>Halfschaduw </a:t>
            </a:r>
            <a:endParaRPr lang="nl-NL" dirty="0"/>
          </a:p>
          <a:p>
            <a:r>
              <a:rPr lang="nl-NL" dirty="0"/>
              <a:t>PH bodem Neutraal </a:t>
            </a:r>
          </a:p>
          <a:p>
            <a:r>
              <a:rPr lang="nl-NL" dirty="0"/>
              <a:t>Speciale kenmerken Bodembedekker, Vlinders aantrekken, Kuipplant, Rotsplant </a:t>
            </a:r>
          </a:p>
          <a:p>
            <a:endParaRPr lang="nl-NL" dirty="0"/>
          </a:p>
          <a:p>
            <a:endParaRPr lang="nl-NL" dirty="0"/>
          </a:p>
        </p:txBody>
      </p:sp>
      <p:pic>
        <p:nvPicPr>
          <p:cNvPr id="8" name="Afbeelding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3341" y="1690688"/>
            <a:ext cx="4476124" cy="4476124"/>
          </a:xfrm>
          <a:prstGeom prst="rect">
            <a:avLst/>
          </a:prstGeom>
        </p:spPr>
      </p:pic>
      <p:pic>
        <p:nvPicPr>
          <p:cNvPr id="1025" name="Picture 1" descr="icon_inf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90500" cy="190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icon_inf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90500" cy="19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259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10. Iberis </a:t>
            </a:r>
            <a:r>
              <a:rPr lang="nl-NL" dirty="0" err="1" smtClean="0"/>
              <a:t>sempervirens</a:t>
            </a:r>
            <a:endParaRPr lang="nl-NL" dirty="0"/>
          </a:p>
        </p:txBody>
      </p:sp>
      <p:pic>
        <p:nvPicPr>
          <p:cNvPr id="9" name="Afbeelding 8"/>
          <p:cNvPicPr>
            <a:picLocks noChangeAspect="1"/>
          </p:cNvPicPr>
          <p:nvPr/>
        </p:nvPicPr>
        <p:blipFill>
          <a:blip r:embed="rId2"/>
          <a:stretch>
            <a:fillRect/>
          </a:stretch>
        </p:blipFill>
        <p:spPr>
          <a:xfrm>
            <a:off x="5898524" y="1841747"/>
            <a:ext cx="5931794" cy="4448846"/>
          </a:xfrm>
          <a:prstGeom prst="rect">
            <a:avLst/>
          </a:prstGeom>
        </p:spPr>
      </p:pic>
      <p:pic>
        <p:nvPicPr>
          <p:cNvPr id="7" name="Tijdelijke aanduiding voor inhoud 6"/>
          <p:cNvPicPr>
            <a:picLocks noGrp="1" noChangeAspect="1"/>
          </p:cNvPicPr>
          <p:nvPr>
            <p:ph idx="1"/>
          </p:nvPr>
        </p:nvPicPr>
        <p:blipFill rotWithShape="1">
          <a:blip r:embed="rId3"/>
          <a:srcRect l="26819" t="58380" r="30914" b="15574"/>
          <a:stretch/>
        </p:blipFill>
        <p:spPr>
          <a:xfrm>
            <a:off x="670775" y="3541690"/>
            <a:ext cx="6802676" cy="2356835"/>
          </a:xfrm>
          <a:prstGeom prst="rect">
            <a:avLst/>
          </a:prstGeom>
        </p:spPr>
      </p:pic>
    </p:spTree>
    <p:extLst>
      <p:ext uri="{BB962C8B-B14F-4D97-AF65-F5344CB8AC3E}">
        <p14:creationId xmlns:p14="http://schemas.microsoft.com/office/powerpoint/2010/main" val="700466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smtClean="0"/>
              <a:t>11. Iberis </a:t>
            </a:r>
            <a:r>
              <a:rPr lang="nl-NL" dirty="0" err="1" smtClean="0"/>
              <a:t>sempervirens</a:t>
            </a:r>
            <a:r>
              <a:rPr lang="nl-NL" dirty="0" smtClean="0"/>
              <a:t> ‘</a:t>
            </a:r>
            <a:r>
              <a:rPr lang="nl-NL" dirty="0" err="1" smtClean="0"/>
              <a:t>Snow</a:t>
            </a:r>
            <a:r>
              <a:rPr lang="nl-NL" dirty="0" smtClean="0"/>
              <a:t> </a:t>
            </a:r>
            <a:r>
              <a:rPr lang="nl-NL" dirty="0" err="1" smtClean="0"/>
              <a:t>Cone</a:t>
            </a:r>
            <a:r>
              <a:rPr lang="nl-NL" dirty="0" smtClean="0"/>
              <a:t>’</a:t>
            </a:r>
            <a:endParaRPr lang="nl-NL" dirty="0"/>
          </a:p>
        </p:txBody>
      </p:sp>
      <p:pic>
        <p:nvPicPr>
          <p:cNvPr id="4" name="Tijdelijke aanduiding voor inhoud 3"/>
          <p:cNvPicPr>
            <a:picLocks noGrp="1" noChangeAspect="1"/>
          </p:cNvPicPr>
          <p:nvPr>
            <p:ph idx="1"/>
          </p:nvPr>
        </p:nvPicPr>
        <p:blipFill>
          <a:blip r:embed="rId2"/>
          <a:stretch>
            <a:fillRect/>
          </a:stretch>
        </p:blipFill>
        <p:spPr>
          <a:xfrm>
            <a:off x="4924501" y="1440767"/>
            <a:ext cx="5417233" cy="5417233"/>
          </a:xfrm>
          <a:prstGeom prst="rect">
            <a:avLst/>
          </a:prstGeom>
        </p:spPr>
      </p:pic>
    </p:spTree>
    <p:extLst>
      <p:ext uri="{BB962C8B-B14F-4D97-AF65-F5344CB8AC3E}">
        <p14:creationId xmlns:p14="http://schemas.microsoft.com/office/powerpoint/2010/main" val="2924664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12. Pulsatilla vulgaris ‘Alba’</a:t>
            </a:r>
            <a:endParaRPr lang="nl-NL"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66384" y="1403663"/>
            <a:ext cx="4378383" cy="5454337"/>
          </a:xfrm>
        </p:spPr>
      </p:pic>
      <p:sp>
        <p:nvSpPr>
          <p:cNvPr id="5" name="Rechthoek 4"/>
          <p:cNvSpPr/>
          <p:nvPr/>
        </p:nvSpPr>
        <p:spPr>
          <a:xfrm>
            <a:off x="2313903" y="1502688"/>
            <a:ext cx="3236890" cy="5355312"/>
          </a:xfrm>
          <a:prstGeom prst="rect">
            <a:avLst/>
          </a:prstGeom>
        </p:spPr>
        <p:txBody>
          <a:bodyPr wrap="square">
            <a:spAutoFit/>
          </a:bodyPr>
          <a:lstStyle/>
          <a:p>
            <a:r>
              <a:rPr lang="en-US" dirty="0"/>
              <a:t>Perhaps one of the most curious, but bright and attractive flowers for a garden, the Pulsatilla vulgaris looks as though it had been created by a child. That’s part of its charm, for sure, with its large purple petals, thick green stems and bulging bright yellow stamens making it seem larger than life. Known as the </a:t>
            </a:r>
            <a:r>
              <a:rPr lang="en-US" dirty="0" err="1"/>
              <a:t>Pasque</a:t>
            </a:r>
            <a:r>
              <a:rPr lang="en-US" dirty="0"/>
              <a:t> Flower, it is sensitive to too much moisture, and does not like to be disturbed or transplanted. It does like well-drained, humus-rich soil and to be in full view of the sun, so rockeries and as mixed borders they should be fine. </a:t>
            </a:r>
            <a:endParaRPr lang="nl-NL" dirty="0"/>
          </a:p>
        </p:txBody>
      </p:sp>
    </p:spTree>
    <p:extLst>
      <p:ext uri="{BB962C8B-B14F-4D97-AF65-F5344CB8AC3E}">
        <p14:creationId xmlns:p14="http://schemas.microsoft.com/office/powerpoint/2010/main" val="3294883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13. Pulsatilla vulgaris ‘</a:t>
            </a:r>
            <a:r>
              <a:rPr lang="nl-NL" dirty="0" err="1" smtClean="0"/>
              <a:t>Rubra</a:t>
            </a:r>
            <a:r>
              <a:rPr lang="nl-NL" dirty="0" smtClean="0"/>
              <a:t>’</a:t>
            </a:r>
            <a:endParaRPr lang="nl-NL" dirty="0"/>
          </a:p>
        </p:txBody>
      </p:sp>
      <p:sp>
        <p:nvSpPr>
          <p:cNvPr id="3" name="Tijdelijke aanduiding voor inhoud 2"/>
          <p:cNvSpPr>
            <a:spLocks noGrp="1"/>
          </p:cNvSpPr>
          <p:nvPr>
            <p:ph idx="1"/>
          </p:nvPr>
        </p:nvSpPr>
        <p:spPr>
          <a:xfrm>
            <a:off x="630603" y="1937873"/>
            <a:ext cx="5061859" cy="3750927"/>
          </a:xfrm>
        </p:spPr>
        <p:txBody>
          <a:bodyPr>
            <a:noAutofit/>
          </a:bodyPr>
          <a:lstStyle/>
          <a:p>
            <a:r>
              <a:rPr lang="nl-NL" sz="1600" dirty="0"/>
              <a:t>Wildemanskruid (Pulsatilla vulgaris) is een vaste plant uit de ranonkelfamilie (</a:t>
            </a:r>
            <a:r>
              <a:rPr lang="nl-NL" sz="1600" dirty="0" err="1"/>
              <a:t>Ranunculaceae</a:t>
            </a:r>
            <a:r>
              <a:rPr lang="nl-NL" sz="1600" dirty="0"/>
              <a:t>). De soort groeit op kalkhoudende graslanden, voornamelijk op Zuid-Europese hellingen. Tot 1968 groeide de plant in Nederland langs de Oude en Gelderse IJssel. Het wildemanskruid staat op de Nederlandse Rode lijst van planten als in het wild niet meer aanwezig. De plant wordt in Nederland wel toegepast als sierplant. Pulsatilla vulgaris '</a:t>
            </a:r>
            <a:r>
              <a:rPr lang="nl-NL" sz="1600" dirty="0" err="1"/>
              <a:t>Rubra</a:t>
            </a:r>
            <a:r>
              <a:rPr lang="nl-NL" sz="1600" dirty="0"/>
              <a:t>' bereikt een hoogte van ongeveer 30 cm en is zeer geschikt voor een tuin op het zuiden. Deze wildemanskruid is goed te combineren met rotsplanten.</a:t>
            </a:r>
          </a:p>
          <a:p>
            <a:r>
              <a:rPr lang="nl-NL" sz="1600" dirty="0" smtClean="0"/>
              <a:t>In </a:t>
            </a:r>
            <a:r>
              <a:rPr lang="nl-NL" sz="1600" dirty="0"/>
              <a:t>de maanden april en mei bloeit Pulsatilla vulgaris met mooie rozerode bloemen met een geel hart. </a:t>
            </a:r>
          </a:p>
          <a:p>
            <a:r>
              <a:rPr lang="nl-NL" sz="1600" dirty="0" smtClean="0"/>
              <a:t>Pulsatilla </a:t>
            </a:r>
            <a:r>
              <a:rPr lang="nl-NL" sz="1600" dirty="0"/>
              <a:t>vulgaris '</a:t>
            </a:r>
            <a:r>
              <a:rPr lang="nl-NL" sz="1600" dirty="0" err="1"/>
              <a:t>Rubra</a:t>
            </a:r>
            <a:r>
              <a:rPr lang="nl-NL" sz="1600" dirty="0"/>
              <a:t>' prefereert een plekje in de zon in goede niet te natte tuingrond</a:t>
            </a:r>
            <a:r>
              <a:rPr lang="nl-NL" sz="1600" dirty="0" smtClean="0"/>
              <a:t>.</a:t>
            </a:r>
            <a:endParaRPr lang="nl-NL" sz="1600" dirty="0"/>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8524" y="1937873"/>
            <a:ext cx="5821251" cy="3865674"/>
          </a:xfrm>
          <a:prstGeom prst="rect">
            <a:avLst/>
          </a:prstGeom>
        </p:spPr>
      </p:pic>
    </p:spTree>
    <p:extLst>
      <p:ext uri="{BB962C8B-B14F-4D97-AF65-F5344CB8AC3E}">
        <p14:creationId xmlns:p14="http://schemas.microsoft.com/office/powerpoint/2010/main" val="2992606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14. Narcissus ‘</a:t>
            </a:r>
            <a:r>
              <a:rPr lang="nl-NL" dirty="0" err="1" smtClean="0"/>
              <a:t>Bridal</a:t>
            </a:r>
            <a:r>
              <a:rPr lang="nl-NL" dirty="0" smtClean="0"/>
              <a:t> </a:t>
            </a:r>
            <a:r>
              <a:rPr lang="nl-NL" dirty="0" err="1" smtClean="0"/>
              <a:t>Crown</a:t>
            </a:r>
            <a:r>
              <a:rPr lang="nl-NL" dirty="0" smtClean="0"/>
              <a:t>’</a:t>
            </a:r>
            <a:endParaRPr lang="nl-NL"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21688" y="2933708"/>
            <a:ext cx="5579146" cy="3673737"/>
          </a:xfrm>
        </p:spPr>
      </p:pic>
      <p:sp>
        <p:nvSpPr>
          <p:cNvPr id="5" name="Rechthoek 4"/>
          <p:cNvSpPr/>
          <p:nvPr/>
        </p:nvSpPr>
        <p:spPr>
          <a:xfrm>
            <a:off x="750508" y="1690688"/>
            <a:ext cx="6096000" cy="1754326"/>
          </a:xfrm>
          <a:prstGeom prst="rect">
            <a:avLst/>
          </a:prstGeom>
        </p:spPr>
        <p:txBody>
          <a:bodyPr>
            <a:spAutoFit/>
          </a:bodyPr>
          <a:lstStyle/>
          <a:p>
            <a:r>
              <a:rPr lang="nl-NL" dirty="0"/>
              <a:t>De narcis ‘</a:t>
            </a:r>
            <a:r>
              <a:rPr lang="nl-NL" dirty="0" err="1"/>
              <a:t>Bridal</a:t>
            </a:r>
            <a:r>
              <a:rPr lang="nl-NL" dirty="0"/>
              <a:t> </a:t>
            </a:r>
            <a:r>
              <a:rPr lang="nl-NL" dirty="0" err="1"/>
              <a:t>Crown</a:t>
            </a:r>
            <a:r>
              <a:rPr lang="nl-NL" dirty="0"/>
              <a:t>’ heeft crème-witte bloemen met in het hart licht gele tinten. Het is een zogenaamde trosnarcis met gevulde bloemen. Ook de prettige zoete geur maakt haar tot een echte lentetopper. De narcis wordt ongeveer 30 tot 40 cm hoog en is prima in huis en tuin toe te passen. In een handomdraai heb je een vrolijke lentesfeer! </a:t>
            </a:r>
          </a:p>
        </p:txBody>
      </p:sp>
    </p:spTree>
    <p:extLst>
      <p:ext uri="{BB962C8B-B14F-4D97-AF65-F5344CB8AC3E}">
        <p14:creationId xmlns:p14="http://schemas.microsoft.com/office/powerpoint/2010/main" val="2631045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15. Narcissus ‘</a:t>
            </a:r>
            <a:r>
              <a:rPr lang="nl-NL" dirty="0" err="1" smtClean="0"/>
              <a:t>Tête</a:t>
            </a:r>
            <a:r>
              <a:rPr lang="nl-NL" dirty="0" smtClean="0"/>
              <a:t> </a:t>
            </a:r>
            <a:r>
              <a:rPr lang="nl-NL" dirty="0" smtClean="0"/>
              <a:t>á </a:t>
            </a:r>
            <a:r>
              <a:rPr lang="nl-NL" dirty="0" err="1" smtClean="0"/>
              <a:t>tête</a:t>
            </a:r>
            <a:r>
              <a:rPr lang="nl-NL" dirty="0" smtClean="0"/>
              <a:t>’</a:t>
            </a:r>
            <a:endParaRPr lang="nl-NL"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68732" y="1690688"/>
            <a:ext cx="4773769" cy="3174556"/>
          </a:xfrm>
        </p:spPr>
      </p:pic>
      <p:sp>
        <p:nvSpPr>
          <p:cNvPr id="5" name="Rechthoek 4"/>
          <p:cNvSpPr/>
          <p:nvPr/>
        </p:nvSpPr>
        <p:spPr>
          <a:xfrm>
            <a:off x="549499" y="1527451"/>
            <a:ext cx="6096000" cy="4524315"/>
          </a:xfrm>
          <a:prstGeom prst="rect">
            <a:avLst/>
          </a:prstGeom>
        </p:spPr>
        <p:txBody>
          <a:bodyPr>
            <a:spAutoFit/>
          </a:bodyPr>
          <a:lstStyle/>
          <a:p>
            <a:pPr>
              <a:buFont typeface="Arial" panose="020B0604020202020204" pitchFamily="34" charset="0"/>
              <a:buChar char="•"/>
            </a:pPr>
            <a:r>
              <a:rPr lang="en-US" dirty="0"/>
              <a:t>Clusters of up three deep golden-yellow flowers with slightly reflexed petals and deep yellow cups appear in March and April above the narrow, strap-shaped leaves. One of the most popular forms, this delightful dwarf narcissus makes a fabulous early spring display for a sunny window-box. Blue grape hyacinths and slow-growing variegated ivies help to extend the season of interest.</a:t>
            </a:r>
            <a:br>
              <a:rPr lang="en-US" dirty="0"/>
            </a:br>
            <a:r>
              <a:rPr lang="en-US" dirty="0"/>
              <a:t/>
            </a:r>
            <a:br>
              <a:rPr lang="en-US" dirty="0"/>
            </a:br>
            <a:endParaRPr lang="en-US" dirty="0"/>
          </a:p>
          <a:p>
            <a:pPr>
              <a:buFont typeface="Arial" panose="020B0604020202020204" pitchFamily="34" charset="0"/>
              <a:buChar char="•"/>
            </a:pPr>
            <a:r>
              <a:rPr lang="en-US" b="1" dirty="0"/>
              <a:t>Garden care:</a:t>
            </a:r>
            <a:r>
              <a:rPr lang="en-US" dirty="0"/>
              <a:t> Wearing gloves plant bulbs 10-15cm (4-6in) deep from late summer to early autumn. After flowering feed with a balanced </a:t>
            </a:r>
            <a:r>
              <a:rPr lang="en-US" dirty="0" err="1"/>
              <a:t>fertiliser</a:t>
            </a:r>
            <a:r>
              <a:rPr lang="en-US" dirty="0"/>
              <a:t>, dead-head and allow the leaves to die back naturally.</a:t>
            </a:r>
            <a:br>
              <a:rPr lang="en-US" dirty="0"/>
            </a:br>
            <a:r>
              <a:rPr lang="en-US" dirty="0"/>
              <a:t/>
            </a:r>
            <a:br>
              <a:rPr lang="en-US" dirty="0"/>
            </a:br>
            <a:endParaRPr lang="en-US" dirty="0"/>
          </a:p>
          <a:p>
            <a:pPr>
              <a:buFont typeface="Arial" panose="020B0604020202020204" pitchFamily="34" charset="0"/>
              <a:buChar char="•"/>
            </a:pPr>
            <a:r>
              <a:rPr lang="en-US" dirty="0"/>
              <a:t>Harmful if eaten/skin irritant </a:t>
            </a:r>
          </a:p>
        </p:txBody>
      </p:sp>
    </p:spTree>
    <p:extLst>
      <p:ext uri="{BB962C8B-B14F-4D97-AF65-F5344CB8AC3E}">
        <p14:creationId xmlns:p14="http://schemas.microsoft.com/office/powerpoint/2010/main" val="2525606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2123" y="0"/>
            <a:ext cx="10515600" cy="1325563"/>
          </a:xfrm>
        </p:spPr>
        <p:txBody>
          <a:bodyPr/>
          <a:lstStyle/>
          <a:p>
            <a:r>
              <a:rPr lang="nl-NL" dirty="0" smtClean="0"/>
              <a:t>16. </a:t>
            </a:r>
            <a:r>
              <a:rPr lang="nl-NL" dirty="0" err="1" smtClean="0"/>
              <a:t>Bellis</a:t>
            </a:r>
            <a:r>
              <a:rPr lang="nl-NL" dirty="0" smtClean="0"/>
              <a:t> </a:t>
            </a:r>
            <a:r>
              <a:rPr lang="nl-NL" dirty="0" err="1" smtClean="0"/>
              <a:t>perennis</a:t>
            </a:r>
            <a:endParaRPr lang="nl-NL"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59134" y="1910947"/>
            <a:ext cx="5574256" cy="4180692"/>
          </a:xfrm>
        </p:spPr>
      </p:pic>
      <p:sp>
        <p:nvSpPr>
          <p:cNvPr id="5" name="Rechthoek 4"/>
          <p:cNvSpPr/>
          <p:nvPr/>
        </p:nvSpPr>
        <p:spPr>
          <a:xfrm>
            <a:off x="412123" y="1185138"/>
            <a:ext cx="7225049" cy="5632311"/>
          </a:xfrm>
          <a:prstGeom prst="rect">
            <a:avLst/>
          </a:prstGeom>
        </p:spPr>
        <p:txBody>
          <a:bodyPr wrap="square">
            <a:spAutoFit/>
          </a:bodyPr>
          <a:lstStyle/>
          <a:p>
            <a:r>
              <a:rPr lang="nl-NL" dirty="0"/>
              <a:t>Bij deze planten gaat het om gekweekte vormen van de inheemse grasmadeliefje, die tweejarig worden geteeld. Ze hebben krachtige rozetten van frisgroene, spatel tot omgekeerd eivormige bladeren en bereiken een hoogte van 10-20 cm.</a:t>
            </a:r>
          </a:p>
          <a:p>
            <a:r>
              <a:rPr lang="nl-NL" dirty="0"/>
              <a:t>De bloemen worden bijzonder groot en bereiken, afhankelijk van het ras, een doorsnee van maximaal 7 cm. Ze zijn half tot </a:t>
            </a:r>
            <a:r>
              <a:rPr lang="nl-NL" dirty="0" err="1"/>
              <a:t>dichtgevuld</a:t>
            </a:r>
            <a:r>
              <a:rPr lang="nl-NL" dirty="0"/>
              <a:t> en bloeien in witte, roze of rode tinten, maar ook tweekleurig.</a:t>
            </a:r>
          </a:p>
          <a:p>
            <a:r>
              <a:rPr lang="nl-NL" dirty="0"/>
              <a:t>In de handel is niet alleen het zaad van de gewone, enkelvoudig bloeiende grasmadelief verkrijgbaar, die in de natuur op gazons en weilanden voorkomt, maar ook </a:t>
            </a:r>
            <a:r>
              <a:rPr lang="nl-NL" dirty="0" smtClean="0"/>
              <a:t>diverse rassen</a:t>
            </a:r>
            <a:r>
              <a:rPr lang="nl-NL" dirty="0"/>
              <a:t>, vaak als series. De planten van de ‘</a:t>
            </a:r>
            <a:r>
              <a:rPr lang="nl-NL" dirty="0" err="1"/>
              <a:t>Pomponette’serie</a:t>
            </a:r>
            <a:r>
              <a:rPr lang="nl-NL" dirty="0"/>
              <a:t> worden ongeveer 15 cm hoog en hebben vrij kleine, pomponachtig gevulde bloemen. Ze zijn zowel als zaadmengsel verkrijgbaar als in de afzonderlijke kleuren rood, roze en wit. De series ‘</a:t>
            </a:r>
            <a:r>
              <a:rPr lang="nl-NL" dirty="0" err="1"/>
              <a:t>Carpet</a:t>
            </a:r>
            <a:r>
              <a:rPr lang="nl-NL" dirty="0"/>
              <a:t>’ en ‘Goliath’ worden in dezelfde kleuren aangeboden, zij het dat ‘</a:t>
            </a:r>
            <a:r>
              <a:rPr lang="nl-NL" dirty="0" err="1"/>
              <a:t>Carpet</a:t>
            </a:r>
            <a:r>
              <a:rPr lang="nl-NL" dirty="0"/>
              <a:t>’ een hoogte bereikt van 15 cm en ‘Goliath’ op een optimale standplaats zelfs 20 cm. Bijzonder aan te bevelen is ‘White </a:t>
            </a:r>
            <a:r>
              <a:rPr lang="nl-NL" dirty="0" err="1"/>
              <a:t>Carpet</a:t>
            </a:r>
            <a:r>
              <a:rPr lang="nl-NL" dirty="0"/>
              <a:t>’ door haar mooie, compacte groeiwijze. Met ‘</a:t>
            </a:r>
            <a:r>
              <a:rPr lang="nl-NL" dirty="0" err="1"/>
              <a:t>Sweetheart</a:t>
            </a:r>
            <a:r>
              <a:rPr lang="nl-NL" dirty="0"/>
              <a:t>’ maakt u een goede keuze als het u vooral om witte en roze tinten gaat. Recordhouder met bloemen van 7 cm doorsnee is de serie ‘Super </a:t>
            </a:r>
            <a:r>
              <a:rPr lang="nl-NL" dirty="0" err="1"/>
              <a:t>Enorma</a:t>
            </a:r>
            <a:r>
              <a:rPr lang="nl-NL" dirty="0"/>
              <a:t>’, verkrijgbaar in wit, roze of rood en als mengsel.</a:t>
            </a:r>
          </a:p>
        </p:txBody>
      </p:sp>
    </p:spTree>
    <p:extLst>
      <p:ext uri="{BB962C8B-B14F-4D97-AF65-F5344CB8AC3E}">
        <p14:creationId xmlns:p14="http://schemas.microsoft.com/office/powerpoint/2010/main" val="1527241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17. Myosotis </a:t>
            </a:r>
            <a:r>
              <a:rPr lang="nl-NL" dirty="0" err="1" smtClean="0"/>
              <a:t>sylvatica</a:t>
            </a:r>
            <a:endParaRPr lang="nl-NL" dirty="0"/>
          </a:p>
        </p:txBody>
      </p:sp>
      <p:pic>
        <p:nvPicPr>
          <p:cNvPr id="8" name="Tijdelijke aanduiding voor inhoud 7"/>
          <p:cNvPicPr>
            <a:picLocks noGrp="1" noChangeAspect="1"/>
          </p:cNvPicPr>
          <p:nvPr>
            <p:ph idx="1"/>
          </p:nvPr>
        </p:nvPicPr>
        <p:blipFill>
          <a:blip r:embed="rId2"/>
          <a:stretch>
            <a:fillRect/>
          </a:stretch>
        </p:blipFill>
        <p:spPr>
          <a:xfrm>
            <a:off x="5870911" y="1413916"/>
            <a:ext cx="5341053" cy="5341053"/>
          </a:xfrm>
          <a:prstGeom prst="rect">
            <a:avLst/>
          </a:prstGeom>
        </p:spPr>
      </p:pic>
    </p:spTree>
    <p:extLst>
      <p:ext uri="{BB962C8B-B14F-4D97-AF65-F5344CB8AC3E}">
        <p14:creationId xmlns:p14="http://schemas.microsoft.com/office/powerpoint/2010/main" val="32231896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18. Erysimum </a:t>
            </a:r>
            <a:r>
              <a:rPr lang="nl-NL" dirty="0" err="1" smtClean="0"/>
              <a:t>linifolium</a:t>
            </a:r>
            <a:r>
              <a:rPr lang="nl-NL" dirty="0" smtClean="0"/>
              <a:t> ‘</a:t>
            </a:r>
            <a:r>
              <a:rPr lang="nl-NL" dirty="0" err="1" smtClean="0"/>
              <a:t>Yellow</a:t>
            </a:r>
            <a:r>
              <a:rPr lang="nl-NL" dirty="0" smtClean="0"/>
              <a:t> Bird’</a:t>
            </a:r>
            <a:endParaRPr lang="nl-NL" dirty="0"/>
          </a:p>
        </p:txBody>
      </p:sp>
      <p:sp>
        <p:nvSpPr>
          <p:cNvPr id="3" name="Tijdelijke aanduiding voor inhoud 2"/>
          <p:cNvSpPr>
            <a:spLocks noGrp="1"/>
          </p:cNvSpPr>
          <p:nvPr>
            <p:ph idx="1"/>
          </p:nvPr>
        </p:nvSpPr>
        <p:spPr>
          <a:xfrm>
            <a:off x="1120000" y="1825625"/>
            <a:ext cx="4546703" cy="4124414"/>
          </a:xfrm>
        </p:spPr>
        <p:txBody>
          <a:bodyPr>
            <a:normAutofit fontScale="92500" lnSpcReduction="10000"/>
          </a:bodyPr>
          <a:lstStyle/>
          <a:p>
            <a:pPr marL="0" indent="0">
              <a:buNone/>
            </a:pPr>
            <a:r>
              <a:rPr lang="nl-NL" dirty="0" smtClean="0"/>
              <a:t> </a:t>
            </a:r>
            <a:r>
              <a:rPr lang="nl-NL" dirty="0"/>
              <a:t>Steenraket </a:t>
            </a:r>
          </a:p>
          <a:p>
            <a:r>
              <a:rPr lang="nl-NL" dirty="0" smtClean="0"/>
              <a:t>Wintergroen </a:t>
            </a:r>
            <a:r>
              <a:rPr lang="nl-NL" dirty="0" err="1"/>
              <a:t>Bladhoudend</a:t>
            </a:r>
            <a:r>
              <a:rPr lang="nl-NL" dirty="0"/>
              <a:t>  </a:t>
            </a:r>
          </a:p>
          <a:p>
            <a:r>
              <a:rPr lang="nl-NL" dirty="0" smtClean="0"/>
              <a:t>Droge </a:t>
            </a:r>
            <a:r>
              <a:rPr lang="nl-NL" dirty="0"/>
              <a:t>bodem </a:t>
            </a:r>
          </a:p>
          <a:p>
            <a:r>
              <a:rPr lang="nl-NL" dirty="0"/>
              <a:t>Standplaats Zon, Halfschaduw </a:t>
            </a:r>
          </a:p>
          <a:p>
            <a:r>
              <a:rPr lang="nl-NL" dirty="0"/>
              <a:t>PH bodem Neutraal </a:t>
            </a:r>
          </a:p>
          <a:p>
            <a:r>
              <a:rPr lang="nl-NL" dirty="0"/>
              <a:t>Speciale kenmerken Snijbloem, Bijen aantrekken, Vlinders aantrekken, Rotsplant </a:t>
            </a:r>
          </a:p>
          <a:p>
            <a:endParaRPr lang="nl-NL" dirty="0"/>
          </a:p>
        </p:txBody>
      </p:sp>
      <p:pic>
        <p:nvPicPr>
          <p:cNvPr id="5" name="Afbeelding 4"/>
          <p:cNvPicPr>
            <a:picLocks noChangeAspect="1"/>
          </p:cNvPicPr>
          <p:nvPr/>
        </p:nvPicPr>
        <p:blipFill>
          <a:blip r:embed="rId2"/>
          <a:stretch>
            <a:fillRect/>
          </a:stretch>
        </p:blipFill>
        <p:spPr>
          <a:xfrm>
            <a:off x="6264498" y="1690688"/>
            <a:ext cx="3810000" cy="3810000"/>
          </a:xfrm>
          <a:prstGeom prst="rect">
            <a:avLst/>
          </a:prstGeom>
        </p:spPr>
      </p:pic>
      <p:pic>
        <p:nvPicPr>
          <p:cNvPr id="4097" name="Picture 1" descr="icon_inf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90500" cy="19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389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1473" y="136574"/>
            <a:ext cx="10515600" cy="1325563"/>
          </a:xfrm>
        </p:spPr>
        <p:txBody>
          <a:bodyPr/>
          <a:lstStyle/>
          <a:p>
            <a:r>
              <a:rPr lang="nl-NL" dirty="0" smtClean="0"/>
              <a:t>1. </a:t>
            </a:r>
            <a:r>
              <a:rPr lang="nl-NL" dirty="0" err="1" smtClean="0"/>
              <a:t>Lavandula</a:t>
            </a:r>
            <a:r>
              <a:rPr lang="nl-NL" dirty="0" smtClean="0"/>
              <a:t> </a:t>
            </a:r>
            <a:r>
              <a:rPr lang="nl-NL" dirty="0" err="1" smtClean="0"/>
              <a:t>stoechas</a:t>
            </a:r>
            <a:endParaRPr lang="nl-NL" dirty="0"/>
          </a:p>
        </p:txBody>
      </p:sp>
      <p:pic>
        <p:nvPicPr>
          <p:cNvPr id="4" name="Tijdelijke aanduiding voor inhoud 3"/>
          <p:cNvPicPr>
            <a:picLocks noGrp="1" noChangeAspect="1"/>
          </p:cNvPicPr>
          <p:nvPr>
            <p:ph idx="1"/>
          </p:nvPr>
        </p:nvPicPr>
        <p:blipFill>
          <a:blip r:embed="rId2"/>
          <a:stretch>
            <a:fillRect/>
          </a:stretch>
        </p:blipFill>
        <p:spPr>
          <a:xfrm>
            <a:off x="7637172" y="1146165"/>
            <a:ext cx="3611174" cy="5394285"/>
          </a:xfrm>
          <a:prstGeom prst="rect">
            <a:avLst/>
          </a:prstGeom>
        </p:spPr>
      </p:pic>
      <p:sp>
        <p:nvSpPr>
          <p:cNvPr id="5" name="Tekstvak 4"/>
          <p:cNvSpPr txBox="1"/>
          <p:nvPr/>
        </p:nvSpPr>
        <p:spPr>
          <a:xfrm>
            <a:off x="541473" y="1462137"/>
            <a:ext cx="6126424" cy="5078313"/>
          </a:xfrm>
          <a:prstGeom prst="rect">
            <a:avLst/>
          </a:prstGeom>
          <a:noFill/>
        </p:spPr>
        <p:txBody>
          <a:bodyPr wrap="square" rtlCol="0">
            <a:spAutoFit/>
          </a:bodyPr>
          <a:lstStyle/>
          <a:p>
            <a:r>
              <a:rPr lang="nl-NL" dirty="0" smtClean="0"/>
              <a:t>Kuiflavendel komt van nature voor in Spanje en Portugal.</a:t>
            </a:r>
          </a:p>
          <a:p>
            <a:r>
              <a:rPr lang="nl-NL" dirty="0" smtClean="0"/>
              <a:t>In ons klimaat doet </a:t>
            </a:r>
            <a:r>
              <a:rPr lang="nl-NL" dirty="0" err="1" smtClean="0"/>
              <a:t>Lavandula</a:t>
            </a:r>
            <a:r>
              <a:rPr lang="nl-NL" dirty="0" smtClean="0"/>
              <a:t> </a:t>
            </a:r>
            <a:r>
              <a:rPr lang="nl-NL" dirty="0" err="1" smtClean="0"/>
              <a:t>angustifolia</a:t>
            </a:r>
            <a:r>
              <a:rPr lang="nl-NL" dirty="0" smtClean="0"/>
              <a:t> het beter dan </a:t>
            </a:r>
            <a:r>
              <a:rPr lang="nl-NL" dirty="0" err="1" smtClean="0"/>
              <a:t>Lavandula</a:t>
            </a:r>
            <a:r>
              <a:rPr lang="nl-NL" dirty="0" smtClean="0"/>
              <a:t> </a:t>
            </a:r>
            <a:r>
              <a:rPr lang="nl-NL" dirty="0" err="1" smtClean="0"/>
              <a:t>stoechas</a:t>
            </a:r>
            <a:endParaRPr lang="nl-NL" dirty="0" smtClean="0"/>
          </a:p>
          <a:p>
            <a:r>
              <a:rPr lang="nl-NL" dirty="0" err="1"/>
              <a:t>Lavandula</a:t>
            </a:r>
            <a:r>
              <a:rPr lang="nl-NL" dirty="0"/>
              <a:t> </a:t>
            </a:r>
            <a:r>
              <a:rPr lang="nl-NL" dirty="0" err="1"/>
              <a:t>stoechas</a:t>
            </a:r>
            <a:r>
              <a:rPr lang="nl-NL" dirty="0"/>
              <a:t> een kuiflavendel, de bloei van </a:t>
            </a:r>
            <a:r>
              <a:rPr lang="nl-NL" dirty="0" err="1"/>
              <a:t>Lavandula</a:t>
            </a:r>
            <a:r>
              <a:rPr lang="nl-NL" dirty="0"/>
              <a:t> </a:t>
            </a:r>
            <a:r>
              <a:rPr lang="nl-NL" dirty="0" err="1"/>
              <a:t>stoechas</a:t>
            </a:r>
            <a:r>
              <a:rPr lang="nl-NL" dirty="0"/>
              <a:t>, met haar opvallende </a:t>
            </a:r>
            <a:r>
              <a:rPr lang="nl-NL" dirty="0" err="1"/>
              <a:t>lilapaarse</a:t>
            </a:r>
            <a:r>
              <a:rPr lang="nl-NL" dirty="0"/>
              <a:t> kuifachtige bloemen, valt doorgaans in de periode mei-juli.</a:t>
            </a:r>
          </a:p>
          <a:p>
            <a:r>
              <a:rPr lang="nl-NL" dirty="0" smtClean="0"/>
              <a:t>De </a:t>
            </a:r>
            <a:r>
              <a:rPr lang="nl-NL" dirty="0"/>
              <a:t>standplaats van </a:t>
            </a:r>
            <a:r>
              <a:rPr lang="nl-NL" dirty="0" err="1"/>
              <a:t>Lavandula</a:t>
            </a:r>
            <a:r>
              <a:rPr lang="nl-NL" dirty="0"/>
              <a:t> </a:t>
            </a:r>
            <a:r>
              <a:rPr lang="nl-NL" dirty="0" err="1"/>
              <a:t>stoechas</a:t>
            </a:r>
            <a:r>
              <a:rPr lang="nl-NL" dirty="0"/>
              <a:t> dient, wanneer deze in de volle grond geplaatst wordt, goed gedraineerd, beschut en zonnig te zijn.</a:t>
            </a:r>
          </a:p>
          <a:p>
            <a:r>
              <a:rPr lang="nl-NL" dirty="0" err="1" smtClean="0"/>
              <a:t>Lavandula</a:t>
            </a:r>
            <a:r>
              <a:rPr lang="nl-NL" dirty="0" smtClean="0"/>
              <a:t> </a:t>
            </a:r>
            <a:r>
              <a:rPr lang="nl-NL" dirty="0" err="1"/>
              <a:t>stoechas</a:t>
            </a:r>
            <a:r>
              <a:rPr lang="nl-NL" dirty="0"/>
              <a:t> kan het beste in een pot of kuip in een vorstvrije kas of schuur overwinteren want een kuiflavendel is in het Nederlandse klimaat niet winterhard.</a:t>
            </a:r>
          </a:p>
          <a:p>
            <a:r>
              <a:rPr lang="nl-NL" dirty="0" err="1" smtClean="0"/>
              <a:t>Lavandula</a:t>
            </a:r>
            <a:r>
              <a:rPr lang="nl-NL" dirty="0" smtClean="0"/>
              <a:t> </a:t>
            </a:r>
            <a:r>
              <a:rPr lang="nl-NL" dirty="0" err="1"/>
              <a:t>stoechas</a:t>
            </a:r>
            <a:r>
              <a:rPr lang="nl-NL" dirty="0"/>
              <a:t> kunt u in de periode medio maart-begin april snoeien waarbij u het oude hout tot 2/3 van de oorspronkelijke struik terug snoeit. In het najaar kunt u de uitgebloeide bloemen al verwijderen.</a:t>
            </a:r>
          </a:p>
          <a:p>
            <a:r>
              <a:rPr lang="nl-NL" dirty="0" smtClean="0"/>
              <a:t>Advies </a:t>
            </a:r>
            <a:r>
              <a:rPr lang="nl-NL" dirty="0"/>
              <a:t>is om </a:t>
            </a:r>
            <a:r>
              <a:rPr lang="nl-NL" dirty="0" err="1"/>
              <a:t>Lavandula</a:t>
            </a:r>
            <a:r>
              <a:rPr lang="nl-NL" dirty="0"/>
              <a:t> </a:t>
            </a:r>
            <a:r>
              <a:rPr lang="nl-NL" dirty="0" err="1"/>
              <a:t>stoechas</a:t>
            </a:r>
            <a:r>
              <a:rPr lang="nl-NL" dirty="0"/>
              <a:t> vorstvrij te overwinteren.</a:t>
            </a:r>
          </a:p>
          <a:p>
            <a:endParaRPr lang="nl-NL" dirty="0"/>
          </a:p>
        </p:txBody>
      </p:sp>
    </p:spTree>
    <p:extLst>
      <p:ext uri="{BB962C8B-B14F-4D97-AF65-F5344CB8AC3E}">
        <p14:creationId xmlns:p14="http://schemas.microsoft.com/office/powerpoint/2010/main" val="30455007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19. Erysimum </a:t>
            </a:r>
            <a:r>
              <a:rPr lang="nl-NL" dirty="0" err="1" smtClean="0"/>
              <a:t>linifolium</a:t>
            </a:r>
            <a:r>
              <a:rPr lang="nl-NL" dirty="0" smtClean="0"/>
              <a:t> ‘</a:t>
            </a:r>
            <a:r>
              <a:rPr lang="nl-NL" dirty="0" err="1" smtClean="0"/>
              <a:t>Bowles</a:t>
            </a:r>
            <a:r>
              <a:rPr lang="nl-NL" dirty="0" smtClean="0"/>
              <a:t> Mauve’</a:t>
            </a:r>
            <a:endParaRPr lang="nl-NL" dirty="0"/>
          </a:p>
        </p:txBody>
      </p:sp>
      <p:pic>
        <p:nvPicPr>
          <p:cNvPr id="4" name="Tijdelijke aanduiding voor inhoud 3"/>
          <p:cNvPicPr>
            <a:picLocks noGrp="1" noChangeAspect="1"/>
          </p:cNvPicPr>
          <p:nvPr>
            <p:ph idx="1"/>
          </p:nvPr>
        </p:nvPicPr>
        <p:blipFill>
          <a:blip r:embed="rId2"/>
          <a:stretch>
            <a:fillRect/>
          </a:stretch>
        </p:blipFill>
        <p:spPr>
          <a:xfrm>
            <a:off x="6531820" y="1511760"/>
            <a:ext cx="5025812" cy="5025812"/>
          </a:xfrm>
          <a:prstGeom prst="rect">
            <a:avLst/>
          </a:prstGeom>
        </p:spPr>
      </p:pic>
      <p:sp>
        <p:nvSpPr>
          <p:cNvPr id="6" name="Rechthoek 5"/>
          <p:cNvSpPr/>
          <p:nvPr/>
        </p:nvSpPr>
        <p:spPr>
          <a:xfrm>
            <a:off x="639651" y="1511760"/>
            <a:ext cx="5220236" cy="4247317"/>
          </a:xfrm>
          <a:prstGeom prst="rect">
            <a:avLst/>
          </a:prstGeom>
        </p:spPr>
        <p:txBody>
          <a:bodyPr wrap="square">
            <a:spAutoFit/>
          </a:bodyPr>
          <a:lstStyle/>
          <a:p>
            <a:r>
              <a:rPr lang="nl-NL" dirty="0" smtClean="0"/>
              <a:t>Muurbloem, geschikt voor </a:t>
            </a:r>
            <a:r>
              <a:rPr lang="nl-NL" dirty="0"/>
              <a:t>stapelmuren </a:t>
            </a:r>
            <a:r>
              <a:rPr lang="nl-NL" dirty="0" smtClean="0"/>
              <a:t>of </a:t>
            </a:r>
            <a:r>
              <a:rPr lang="nl-NL" dirty="0"/>
              <a:t>als rotsplant</a:t>
            </a:r>
            <a:r>
              <a:rPr lang="nl-NL" dirty="0" smtClean="0"/>
              <a:t>.</a:t>
            </a:r>
            <a:endParaRPr lang="nl-NL" dirty="0"/>
          </a:p>
          <a:p>
            <a:r>
              <a:rPr lang="nl-NL" dirty="0"/>
              <a:t>De plant wordt 50 à 60 hoog. Eigenlijk is de plant tweejarig, maar blijft soms langer staan.</a:t>
            </a:r>
          </a:p>
          <a:p>
            <a:endParaRPr lang="nl-NL" dirty="0"/>
          </a:p>
          <a:p>
            <a:r>
              <a:rPr lang="nl-NL" dirty="0" smtClean="0"/>
              <a:t>De plant staat </a:t>
            </a:r>
            <a:r>
              <a:rPr lang="nl-NL" dirty="0"/>
              <a:t>graag op een zonnige en droge plek. De grond moet voedselrijk zijn en goed waterdoorlatend. Zandgrond, die regelmatig bemest wordt, is goed </a:t>
            </a:r>
            <a:r>
              <a:rPr lang="nl-NL" dirty="0" smtClean="0"/>
              <a:t>geschikt</a:t>
            </a:r>
            <a:endParaRPr lang="nl-NL" dirty="0"/>
          </a:p>
          <a:p>
            <a:endParaRPr lang="nl-NL" dirty="0" smtClean="0"/>
          </a:p>
          <a:p>
            <a:r>
              <a:rPr lang="nl-NL" dirty="0" smtClean="0"/>
              <a:t>Erysimum </a:t>
            </a:r>
            <a:r>
              <a:rPr lang="nl-NL" dirty="0"/>
              <a:t>‘</a:t>
            </a:r>
            <a:r>
              <a:rPr lang="nl-NL" dirty="0" err="1"/>
              <a:t>Bowles</a:t>
            </a:r>
            <a:r>
              <a:rPr lang="nl-NL" dirty="0"/>
              <a:t> Mauve’ bloeit zeer langdurig van mei tot in september/ oktober, met lila/paarse bloemen.  Door uitgebloeide bloemstengels steeds te verwijderen wordt doorbloei gestimuleerd.</a:t>
            </a:r>
          </a:p>
          <a:p>
            <a:endParaRPr lang="nl-NL" dirty="0"/>
          </a:p>
        </p:txBody>
      </p:sp>
    </p:spTree>
    <p:extLst>
      <p:ext uri="{BB962C8B-B14F-4D97-AF65-F5344CB8AC3E}">
        <p14:creationId xmlns:p14="http://schemas.microsoft.com/office/powerpoint/2010/main" val="2380990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20. Erysimum </a:t>
            </a:r>
            <a:r>
              <a:rPr lang="nl-NL" dirty="0" err="1" smtClean="0"/>
              <a:t>linifolium</a:t>
            </a:r>
            <a:r>
              <a:rPr lang="nl-NL" dirty="0" smtClean="0"/>
              <a:t> ‘Red </a:t>
            </a:r>
            <a:r>
              <a:rPr lang="nl-NL" dirty="0" err="1" smtClean="0"/>
              <a:t>Jep</a:t>
            </a:r>
            <a:r>
              <a:rPr lang="nl-NL" dirty="0" smtClean="0"/>
              <a:t>’</a:t>
            </a:r>
            <a:endParaRPr lang="nl-NL" dirty="0"/>
          </a:p>
        </p:txBody>
      </p:sp>
      <p:pic>
        <p:nvPicPr>
          <p:cNvPr id="4" name="Tijdelijke aanduiding voor inhoud 3"/>
          <p:cNvPicPr>
            <a:picLocks noGrp="1" noChangeAspect="1"/>
          </p:cNvPicPr>
          <p:nvPr>
            <p:ph idx="1"/>
          </p:nvPr>
        </p:nvPicPr>
        <p:blipFill>
          <a:blip r:embed="rId2"/>
          <a:stretch>
            <a:fillRect/>
          </a:stretch>
        </p:blipFill>
        <p:spPr>
          <a:xfrm>
            <a:off x="4079749" y="1825625"/>
            <a:ext cx="4315076" cy="4351338"/>
          </a:xfrm>
          <a:prstGeom prst="rect">
            <a:avLst/>
          </a:prstGeom>
        </p:spPr>
      </p:pic>
      <p:sp>
        <p:nvSpPr>
          <p:cNvPr id="5" name="Tekstvak 4"/>
          <p:cNvSpPr txBox="1"/>
          <p:nvPr/>
        </p:nvSpPr>
        <p:spPr>
          <a:xfrm>
            <a:off x="838200" y="2343955"/>
            <a:ext cx="1297150" cy="369332"/>
          </a:xfrm>
          <a:prstGeom prst="rect">
            <a:avLst/>
          </a:prstGeom>
          <a:noFill/>
        </p:spPr>
        <p:txBody>
          <a:bodyPr wrap="none" rtlCol="0">
            <a:spAutoFit/>
          </a:bodyPr>
          <a:lstStyle/>
          <a:p>
            <a:r>
              <a:rPr lang="nl-NL" dirty="0"/>
              <a:t>M</a:t>
            </a:r>
            <a:r>
              <a:rPr lang="nl-NL" dirty="0" smtClean="0"/>
              <a:t>uurbloem</a:t>
            </a:r>
            <a:endParaRPr lang="nl-NL" dirty="0"/>
          </a:p>
        </p:txBody>
      </p:sp>
    </p:spTree>
    <p:extLst>
      <p:ext uri="{BB962C8B-B14F-4D97-AF65-F5344CB8AC3E}">
        <p14:creationId xmlns:p14="http://schemas.microsoft.com/office/powerpoint/2010/main" val="3752927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2. Campanula addenda ‘White Star’</a:t>
            </a:r>
            <a:endParaRPr lang="nl-NL" dirty="0"/>
          </a:p>
        </p:txBody>
      </p:sp>
      <p:sp>
        <p:nvSpPr>
          <p:cNvPr id="3" name="Tijdelijke aanduiding voor inhoud 2"/>
          <p:cNvSpPr>
            <a:spLocks noGrp="1"/>
          </p:cNvSpPr>
          <p:nvPr>
            <p:ph idx="1"/>
          </p:nvPr>
        </p:nvSpPr>
        <p:spPr>
          <a:xfrm>
            <a:off x="1120000" y="1825625"/>
            <a:ext cx="4727008" cy="4351338"/>
          </a:xfrm>
        </p:spPr>
        <p:txBody>
          <a:bodyPr>
            <a:normAutofit lnSpcReduction="10000"/>
          </a:bodyPr>
          <a:lstStyle/>
          <a:p>
            <a:r>
              <a:rPr lang="nl-NL" sz="1800" dirty="0"/>
              <a:t>Campanula </a:t>
            </a:r>
            <a:r>
              <a:rPr lang="nl-NL" sz="1800" dirty="0" smtClean="0"/>
              <a:t>addenda </a:t>
            </a:r>
            <a:r>
              <a:rPr lang="nl-NL" sz="1800" dirty="0" smtClean="0"/>
              <a:t>‘White Star’’ heeft </a:t>
            </a:r>
            <a:r>
              <a:rPr lang="nl-NL" sz="1800" dirty="0"/>
              <a:t>opgaande en hangende takken, en is daardoor uitermate geschikt om in hoge potten of in </a:t>
            </a:r>
            <a:r>
              <a:rPr lang="nl-NL" sz="1800" dirty="0" err="1"/>
              <a:t>hanging</a:t>
            </a:r>
            <a:r>
              <a:rPr lang="nl-NL" sz="1800" dirty="0"/>
              <a:t> baskets te gebruiken. Maar natuurlijk kan Campanula </a:t>
            </a:r>
            <a:r>
              <a:rPr lang="nl-NL" sz="1800" dirty="0" smtClean="0"/>
              <a:t> addenda ‘White Star’ </a:t>
            </a:r>
            <a:r>
              <a:rPr lang="nl-NL" sz="1800" dirty="0"/>
              <a:t>ook gewoon in de tuin gezet worden.</a:t>
            </a:r>
          </a:p>
          <a:p>
            <a:r>
              <a:rPr lang="nl-NL" sz="1800" dirty="0" smtClean="0"/>
              <a:t>Overigens </a:t>
            </a:r>
            <a:r>
              <a:rPr lang="nl-NL" sz="1800" dirty="0"/>
              <a:t>is de plant ook binnenshuis te houden, maar zal daar maar één keer bloeien, gedurende ongeveer 4 </a:t>
            </a:r>
            <a:r>
              <a:rPr lang="nl-NL" sz="1800" dirty="0" smtClean="0"/>
              <a:t>weken.</a:t>
            </a:r>
            <a:endParaRPr lang="nl-NL" sz="1800" dirty="0"/>
          </a:p>
          <a:p>
            <a:r>
              <a:rPr lang="nl-NL" sz="1800" dirty="0" smtClean="0"/>
              <a:t>Als </a:t>
            </a:r>
            <a:r>
              <a:rPr lang="nl-NL" sz="1800" dirty="0"/>
              <a:t>de plant in de tuin voldoende water en mest krijgt, en de uitgebloeide bloemen verwijderd worden, zal er nog een tweede bloei komen.</a:t>
            </a:r>
          </a:p>
          <a:p>
            <a:r>
              <a:rPr lang="nl-NL" sz="1800" dirty="0" smtClean="0"/>
              <a:t>Zo </a:t>
            </a:r>
            <a:r>
              <a:rPr lang="nl-NL" sz="1800" dirty="0"/>
              <a:t>kan deze Campanula soort bloeien van mei tot in het najaar. </a:t>
            </a:r>
          </a:p>
        </p:txBody>
      </p:sp>
      <p:pic>
        <p:nvPicPr>
          <p:cNvPr id="4" name="Afbeelding 3"/>
          <p:cNvPicPr>
            <a:picLocks noChangeAspect="1"/>
          </p:cNvPicPr>
          <p:nvPr/>
        </p:nvPicPr>
        <p:blipFill>
          <a:blip r:embed="rId2"/>
          <a:stretch>
            <a:fillRect/>
          </a:stretch>
        </p:blipFill>
        <p:spPr>
          <a:xfrm>
            <a:off x="6328870" y="1596186"/>
            <a:ext cx="4200682" cy="5261814"/>
          </a:xfrm>
          <a:prstGeom prst="rect">
            <a:avLst/>
          </a:prstGeom>
        </p:spPr>
      </p:pic>
    </p:spTree>
    <p:extLst>
      <p:ext uri="{BB962C8B-B14F-4D97-AF65-F5344CB8AC3E}">
        <p14:creationId xmlns:p14="http://schemas.microsoft.com/office/powerpoint/2010/main" val="2617644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3. Campanula addenda ‘ </a:t>
            </a:r>
            <a:r>
              <a:rPr lang="nl-NL" dirty="0" err="1" smtClean="0"/>
              <a:t>Ambella</a:t>
            </a:r>
            <a:r>
              <a:rPr lang="nl-NL" dirty="0" smtClean="0"/>
              <a:t> </a:t>
            </a:r>
            <a:r>
              <a:rPr lang="nl-NL" dirty="0" err="1" smtClean="0"/>
              <a:t>Purple</a:t>
            </a:r>
            <a:r>
              <a:rPr lang="nl-NL" dirty="0" smtClean="0"/>
              <a:t>’</a:t>
            </a:r>
            <a:endParaRPr lang="nl-NL" dirty="0"/>
          </a:p>
        </p:txBody>
      </p:sp>
      <p:pic>
        <p:nvPicPr>
          <p:cNvPr id="4" name="Tijdelijke aanduiding voor inhoud 3"/>
          <p:cNvPicPr>
            <a:picLocks noGrp="1" noChangeAspect="1"/>
          </p:cNvPicPr>
          <p:nvPr>
            <p:ph idx="1"/>
          </p:nvPr>
        </p:nvPicPr>
        <p:blipFill>
          <a:blip r:embed="rId2"/>
          <a:stretch>
            <a:fillRect/>
          </a:stretch>
        </p:blipFill>
        <p:spPr>
          <a:xfrm>
            <a:off x="2971743" y="1825625"/>
            <a:ext cx="6531088" cy="4351338"/>
          </a:xfrm>
          <a:prstGeom prst="rect">
            <a:avLst/>
          </a:prstGeom>
        </p:spPr>
      </p:pic>
    </p:spTree>
    <p:extLst>
      <p:ext uri="{BB962C8B-B14F-4D97-AF65-F5344CB8AC3E}">
        <p14:creationId xmlns:p14="http://schemas.microsoft.com/office/powerpoint/2010/main" val="1585224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4. Senecio </a:t>
            </a:r>
            <a:r>
              <a:rPr lang="nl-NL" dirty="0" err="1" smtClean="0"/>
              <a:t>maritima</a:t>
            </a:r>
            <a:endParaRPr lang="nl-NL"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3956" y="1558344"/>
            <a:ext cx="4761904" cy="3571428"/>
          </a:xfrm>
        </p:spPr>
      </p:pic>
      <p:pic>
        <p:nvPicPr>
          <p:cNvPr id="5" name="Afbeelding 4"/>
          <p:cNvPicPr>
            <a:picLocks noChangeAspect="1"/>
          </p:cNvPicPr>
          <p:nvPr/>
        </p:nvPicPr>
        <p:blipFill>
          <a:blip r:embed="rId3"/>
          <a:stretch>
            <a:fillRect/>
          </a:stretch>
        </p:blipFill>
        <p:spPr>
          <a:xfrm>
            <a:off x="6720183" y="3101906"/>
            <a:ext cx="4999591" cy="3308062"/>
          </a:xfrm>
          <a:prstGeom prst="rect">
            <a:avLst/>
          </a:prstGeom>
        </p:spPr>
      </p:pic>
      <p:sp>
        <p:nvSpPr>
          <p:cNvPr id="6" name="Tekstvak 5"/>
          <p:cNvSpPr txBox="1"/>
          <p:nvPr/>
        </p:nvSpPr>
        <p:spPr>
          <a:xfrm>
            <a:off x="6678958" y="2732574"/>
            <a:ext cx="3021187" cy="369332"/>
          </a:xfrm>
          <a:prstGeom prst="rect">
            <a:avLst/>
          </a:prstGeom>
          <a:noFill/>
        </p:spPr>
        <p:txBody>
          <a:bodyPr wrap="square" rtlCol="0">
            <a:spAutoFit/>
          </a:bodyPr>
          <a:lstStyle/>
          <a:p>
            <a:r>
              <a:rPr lang="nl-NL" dirty="0" smtClean="0"/>
              <a:t>Senecio </a:t>
            </a:r>
            <a:r>
              <a:rPr lang="nl-NL" dirty="0" err="1" smtClean="0"/>
              <a:t>senetti</a:t>
            </a:r>
            <a:r>
              <a:rPr lang="nl-NL" dirty="0" smtClean="0"/>
              <a:t> ‘Lavender’</a:t>
            </a:r>
            <a:endParaRPr lang="nl-NL" dirty="0"/>
          </a:p>
        </p:txBody>
      </p:sp>
    </p:spTree>
    <p:extLst>
      <p:ext uri="{BB962C8B-B14F-4D97-AF65-F5344CB8AC3E}">
        <p14:creationId xmlns:p14="http://schemas.microsoft.com/office/powerpoint/2010/main" val="2061876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smtClean="0"/>
              <a:t>5. </a:t>
            </a:r>
            <a:r>
              <a:rPr lang="nl-NL" dirty="0" err="1" smtClean="0"/>
              <a:t>Anemone</a:t>
            </a:r>
            <a:r>
              <a:rPr lang="nl-NL" dirty="0" smtClean="0"/>
              <a:t> blanda ‘Bleu </a:t>
            </a:r>
            <a:r>
              <a:rPr lang="nl-NL" dirty="0" err="1" smtClean="0"/>
              <a:t>Shades</a:t>
            </a:r>
            <a:r>
              <a:rPr lang="nl-NL" dirty="0" smtClean="0"/>
              <a:t>’</a:t>
            </a:r>
            <a:endParaRPr lang="nl-NL" dirty="0"/>
          </a:p>
        </p:txBody>
      </p:sp>
      <p:pic>
        <p:nvPicPr>
          <p:cNvPr id="6" name="Tijdelijke aanduiding voor inhoud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94838" y="2094935"/>
            <a:ext cx="5458962" cy="4094222"/>
          </a:xfrm>
        </p:spPr>
      </p:pic>
      <p:sp>
        <p:nvSpPr>
          <p:cNvPr id="7" name="Rechthoek 6"/>
          <p:cNvSpPr/>
          <p:nvPr/>
        </p:nvSpPr>
        <p:spPr>
          <a:xfrm>
            <a:off x="3550276" y="2094935"/>
            <a:ext cx="2734614" cy="923330"/>
          </a:xfrm>
          <a:prstGeom prst="rect">
            <a:avLst/>
          </a:prstGeom>
        </p:spPr>
        <p:txBody>
          <a:bodyPr wrap="square">
            <a:spAutoFit/>
          </a:bodyPr>
          <a:lstStyle/>
          <a:p>
            <a:r>
              <a:rPr lang="nl-NL" dirty="0" smtClean="0"/>
              <a:t>Bosanemoon</a:t>
            </a:r>
          </a:p>
          <a:p>
            <a:r>
              <a:rPr lang="nl-NL" dirty="0" smtClean="0"/>
              <a:t>Hoogte</a:t>
            </a:r>
            <a:r>
              <a:rPr lang="nl-NL" dirty="0"/>
              <a:t>: 15 cm</a:t>
            </a:r>
            <a:br>
              <a:rPr lang="nl-NL" dirty="0"/>
            </a:br>
            <a:r>
              <a:rPr lang="nl-NL" dirty="0" smtClean="0"/>
              <a:t>Bloeitijd</a:t>
            </a:r>
            <a:r>
              <a:rPr lang="nl-NL" dirty="0"/>
              <a:t>: april-mei </a:t>
            </a:r>
          </a:p>
        </p:txBody>
      </p:sp>
    </p:spTree>
    <p:extLst>
      <p:ext uri="{BB962C8B-B14F-4D97-AF65-F5344CB8AC3E}">
        <p14:creationId xmlns:p14="http://schemas.microsoft.com/office/powerpoint/2010/main" val="1544491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Hedera helix ‘Golden </a:t>
            </a:r>
            <a:r>
              <a:rPr lang="nl-NL" dirty="0" err="1" smtClean="0"/>
              <a:t>Kolibri</a:t>
            </a:r>
            <a:r>
              <a:rPr lang="nl-NL" dirty="0" smtClean="0"/>
              <a:t>’</a:t>
            </a:r>
            <a:endParaRPr lang="nl-NL" dirty="0"/>
          </a:p>
        </p:txBody>
      </p:sp>
      <p:pic>
        <p:nvPicPr>
          <p:cNvPr id="4" name="Tijdelijke aanduiding voor inhoud 3"/>
          <p:cNvPicPr>
            <a:picLocks noGrp="1" noChangeAspect="1"/>
          </p:cNvPicPr>
          <p:nvPr>
            <p:ph idx="1"/>
          </p:nvPr>
        </p:nvPicPr>
        <p:blipFill>
          <a:blip r:embed="rId2"/>
          <a:stretch>
            <a:fillRect/>
          </a:stretch>
        </p:blipFill>
        <p:spPr>
          <a:xfrm>
            <a:off x="5360994" y="1690688"/>
            <a:ext cx="6054035" cy="4351338"/>
          </a:xfrm>
          <a:prstGeom prst="rect">
            <a:avLst/>
          </a:prstGeom>
        </p:spPr>
      </p:pic>
      <p:sp>
        <p:nvSpPr>
          <p:cNvPr id="5" name="Rechthoek 4"/>
          <p:cNvSpPr/>
          <p:nvPr/>
        </p:nvSpPr>
        <p:spPr>
          <a:xfrm>
            <a:off x="838200" y="1690688"/>
            <a:ext cx="4339107" cy="3139321"/>
          </a:xfrm>
          <a:prstGeom prst="rect">
            <a:avLst/>
          </a:prstGeom>
        </p:spPr>
        <p:txBody>
          <a:bodyPr wrap="square">
            <a:spAutoFit/>
          </a:bodyPr>
          <a:lstStyle/>
          <a:p>
            <a:r>
              <a:rPr lang="nl-NL" dirty="0" smtClean="0"/>
              <a:t>“De </a:t>
            </a:r>
            <a:r>
              <a:rPr lang="nl-NL" dirty="0"/>
              <a:t>snelgroeiende geelbonte klimop 'Golden </a:t>
            </a:r>
            <a:r>
              <a:rPr lang="nl-NL" dirty="0" err="1"/>
              <a:t>Kolibri</a:t>
            </a:r>
            <a:r>
              <a:rPr lang="nl-NL" dirty="0"/>
              <a:t>' (Hedera) siert uw huis, van woonkamer tot in uw hal, slaapkamer en badkamer! Uiteraard kunt u de hedera ook planten in uw tuin of op uw terras. Deze sterke hedera met getekende, groene bladeren is gemakkelijk te houden. Door het hangende en ook klimmende uiterlijk zorgt de hedera voor speelsheid en frivoliteit in huis</a:t>
            </a:r>
            <a:r>
              <a:rPr lang="nl-NL" dirty="0" smtClean="0"/>
              <a:t>!”</a:t>
            </a:r>
            <a:r>
              <a:rPr lang="nl-NL" dirty="0"/>
              <a:t/>
            </a:r>
            <a:br>
              <a:rPr lang="nl-NL" dirty="0"/>
            </a:br>
            <a:endParaRPr lang="nl-NL" dirty="0"/>
          </a:p>
        </p:txBody>
      </p:sp>
    </p:spTree>
    <p:extLst>
      <p:ext uri="{BB962C8B-B14F-4D97-AF65-F5344CB8AC3E}">
        <p14:creationId xmlns:p14="http://schemas.microsoft.com/office/powerpoint/2010/main" val="1991254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7. Hedera helix  ‘Mein Herz’</a:t>
            </a:r>
            <a:endParaRPr lang="nl-NL"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0" y="1929691"/>
            <a:ext cx="6640132" cy="4368508"/>
          </a:xfrm>
        </p:spPr>
      </p:pic>
    </p:spTree>
    <p:extLst>
      <p:ext uri="{BB962C8B-B14F-4D97-AF65-F5344CB8AC3E}">
        <p14:creationId xmlns:p14="http://schemas.microsoft.com/office/powerpoint/2010/main" val="1931503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8. Saxifraga x </a:t>
            </a:r>
            <a:r>
              <a:rPr lang="nl-NL" dirty="0" err="1" smtClean="0"/>
              <a:t>arendsii</a:t>
            </a:r>
            <a:r>
              <a:rPr lang="nl-NL" dirty="0" smtClean="0"/>
              <a:t> </a:t>
            </a:r>
            <a:endParaRPr lang="nl-NL" dirty="0"/>
          </a:p>
        </p:txBody>
      </p:sp>
      <p:sp>
        <p:nvSpPr>
          <p:cNvPr id="3" name="Tijdelijke aanduiding voor inhoud 2"/>
          <p:cNvSpPr>
            <a:spLocks noGrp="1"/>
          </p:cNvSpPr>
          <p:nvPr>
            <p:ph idx="1"/>
          </p:nvPr>
        </p:nvSpPr>
        <p:spPr>
          <a:xfrm>
            <a:off x="1120000" y="1825625"/>
            <a:ext cx="4083065" cy="4351338"/>
          </a:xfrm>
        </p:spPr>
        <p:txBody>
          <a:bodyPr>
            <a:normAutofit fontScale="77500" lnSpcReduction="20000"/>
          </a:bodyPr>
          <a:lstStyle/>
          <a:p>
            <a:endParaRPr lang="nl-NL" dirty="0" smtClean="0"/>
          </a:p>
          <a:p>
            <a:r>
              <a:rPr lang="nl-NL" dirty="0" smtClean="0"/>
              <a:t>Steenbreek</a:t>
            </a:r>
          </a:p>
          <a:p>
            <a:r>
              <a:rPr lang="nl-NL" dirty="0" smtClean="0"/>
              <a:t>De </a:t>
            </a:r>
            <a:r>
              <a:rPr lang="nl-NL" dirty="0"/>
              <a:t>vaste planten vormen een tapijt van frisgroene blaadjes, de bloemen staan op hoge stelen en bloeien in april/mei.</a:t>
            </a:r>
            <a:br>
              <a:rPr lang="nl-NL" dirty="0"/>
            </a:br>
            <a:r>
              <a:rPr lang="nl-NL" dirty="0"/>
              <a:t>Ze vormen dichte zoden en als de pollen in het midden lelijk worden moeten ze gescheurd en verplant worden, het lelijk geworden deel mag dan weg. </a:t>
            </a:r>
            <a:br>
              <a:rPr lang="nl-NL" dirty="0"/>
            </a:br>
            <a:r>
              <a:rPr lang="nl-NL" dirty="0"/>
              <a:t>Ze gedijen goed in bosrijke streken, verlangen een voedzame, doorlatende, niet te zware grond</a:t>
            </a:r>
            <a:br>
              <a:rPr lang="nl-NL" dirty="0"/>
            </a:br>
            <a:endParaRPr lang="nl-NL" dirty="0"/>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5481" y="1825625"/>
            <a:ext cx="5904261" cy="4385256"/>
          </a:xfrm>
          <a:prstGeom prst="rect">
            <a:avLst/>
          </a:prstGeom>
        </p:spPr>
      </p:pic>
    </p:spTree>
    <p:extLst>
      <p:ext uri="{BB962C8B-B14F-4D97-AF65-F5344CB8AC3E}">
        <p14:creationId xmlns:p14="http://schemas.microsoft.com/office/powerpoint/2010/main" val="2526100490"/>
      </p:ext>
    </p:extLst>
  </p:cSld>
  <p:clrMapOvr>
    <a:masterClrMapping/>
  </p:clrMapOvr>
</p:sld>
</file>

<file path=ppt/theme/theme1.xml><?xml version="1.0" encoding="utf-8"?>
<a:theme xmlns:a="http://schemas.openxmlformats.org/drawingml/2006/main" name="Diepte">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D796D14A1D5944EBFF95EECFD7ED31F" ma:contentTypeVersion="0" ma:contentTypeDescription="Een nieuw document maken." ma:contentTypeScope="" ma:versionID="def9c0cee85eab05e00eab6448935eea">
  <xsd:schema xmlns:xsd="http://www.w3.org/2001/XMLSchema" xmlns:xs="http://www.w3.org/2001/XMLSchema" xmlns:p="http://schemas.microsoft.com/office/2006/metadata/properties" targetNamespace="http://schemas.microsoft.com/office/2006/metadata/properties" ma:root="true" ma:fieldsID="d519baa4e29139ff335306ec453e2c0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14B5CEE-838F-4A5F-AAB8-D85EFB31B533}">
  <ds:schemaRefs>
    <ds:schemaRef ds:uri="http://schemas.microsoft.com/sharepoint/v3/contenttype/forms"/>
  </ds:schemaRefs>
</ds:datastoreItem>
</file>

<file path=customXml/itemProps2.xml><?xml version="1.0" encoding="utf-8"?>
<ds:datastoreItem xmlns:ds="http://schemas.openxmlformats.org/officeDocument/2006/customXml" ds:itemID="{DF1A7C81-EABF-46F1-B3F7-035EC135EF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EAA73C96-DD8F-42A3-B360-B65239EC6C62}">
  <ds:schemaRefs>
    <ds:schemaRef ds:uri="http://purl.org/dc/elements/1.1/"/>
    <ds:schemaRef ds:uri="http://www.w3.org/XML/1998/namespace"/>
    <ds:schemaRef ds:uri="http://schemas.microsoft.com/office/2006/documentManagement/types"/>
    <ds:schemaRef ds:uri="http://schemas.microsoft.com/office/infopath/2007/PartnerControls"/>
    <ds:schemaRef ds:uri="http://purl.org/dc/terms/"/>
    <ds:schemaRef ds:uri="http://purl.org/dc/dcmitype/"/>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TM04033923[[fn=Diepte]]</Template>
  <TotalTime>98</TotalTime>
  <Words>1273</Words>
  <Application>Microsoft Office PowerPoint</Application>
  <PresentationFormat>Breedbeeld</PresentationFormat>
  <Paragraphs>75</Paragraphs>
  <Slides>21</Slides>
  <Notes>0</Notes>
  <HiddenSlides>0</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21</vt:i4>
      </vt:variant>
    </vt:vector>
  </HeadingPairs>
  <TitlesOfParts>
    <vt:vector size="24" baseType="lpstr">
      <vt:lpstr>Arial</vt:lpstr>
      <vt:lpstr>Corbel</vt:lpstr>
      <vt:lpstr>Diepte</vt:lpstr>
      <vt:lpstr>Plantenveredeling</vt:lpstr>
      <vt:lpstr>1. Lavandula stoechas</vt:lpstr>
      <vt:lpstr>2. Campanula addenda ‘White Star’</vt:lpstr>
      <vt:lpstr>3. Campanula addenda ‘ Ambella Purple’</vt:lpstr>
      <vt:lpstr>4. Senecio maritima</vt:lpstr>
      <vt:lpstr>5. Anemone blanda ‘Bleu Shades’</vt:lpstr>
      <vt:lpstr>Hedera helix ‘Golden Kolibri’</vt:lpstr>
      <vt:lpstr>7. Hedera helix  ‘Mein Herz’</vt:lpstr>
      <vt:lpstr>8. Saxifraga x arendsii </vt:lpstr>
      <vt:lpstr>9. Saxifraga x arendsii ‘TOURAN White’</vt:lpstr>
      <vt:lpstr>10. Iberis sempervirens</vt:lpstr>
      <vt:lpstr>11. Iberis sempervirens ‘Snow Cone’</vt:lpstr>
      <vt:lpstr>12. Pulsatilla vulgaris ‘Alba’</vt:lpstr>
      <vt:lpstr>13. Pulsatilla vulgaris ‘Rubra’</vt:lpstr>
      <vt:lpstr>14. Narcissus ‘Bridal Crown’</vt:lpstr>
      <vt:lpstr>15. Narcissus ‘Tête á tête’</vt:lpstr>
      <vt:lpstr>16. Bellis perennis</vt:lpstr>
      <vt:lpstr>17. Myosotis sylvatica</vt:lpstr>
      <vt:lpstr>18. Erysimum linifolium ‘Yellow Bird’</vt:lpstr>
      <vt:lpstr>19. Erysimum linifolium ‘Bowles Mauve’</vt:lpstr>
      <vt:lpstr>20. Erysimum linifolium ‘Red Jep’</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Plantenveredeling</dc:title>
  <dc:creator>Hannie Kwant</dc:creator>
  <cp:lastModifiedBy>laptop</cp:lastModifiedBy>
  <cp:revision>12</cp:revision>
  <dcterms:created xsi:type="dcterms:W3CDTF">2016-03-29T18:43:55Z</dcterms:created>
  <dcterms:modified xsi:type="dcterms:W3CDTF">2016-03-30T22:30:21Z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0x010100AD796D14A1D5944EBFF95EECFD7ED31F</vt:lpwstr>
  </property>
</Properties>
</file>